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91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50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095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99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79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52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73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11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66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79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561D3-A5DB-4C32-AC3D-84EA1034DC96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CA463-48A1-4242-91F2-FD6A2F90B2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169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Bijeenkomst Transities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b="1" dirty="0" smtClean="0"/>
              <a:t>Wijkteams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800" dirty="0">
                <a:solidFill>
                  <a:schemeClr val="bg1"/>
                </a:solidFill>
              </a:rPr>
              <a:t>District Oost</a:t>
            </a:r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>
                <a:solidFill>
                  <a:schemeClr val="bg1"/>
                </a:solidFill>
              </a:rPr>
              <a:t>29 september 2015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1863" y="908720"/>
            <a:ext cx="7848600" cy="719138"/>
          </a:xfrm>
        </p:spPr>
        <p:txBody>
          <a:bodyPr/>
          <a:lstStyle/>
          <a:p>
            <a:r>
              <a:rPr lang="nl-NL" sz="3600" dirty="0" err="1"/>
              <a:t>What’s</a:t>
            </a:r>
            <a:r>
              <a:rPr lang="nl-NL" sz="3600" dirty="0"/>
              <a:t> in a name?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135560" y="2132856"/>
            <a:ext cx="3919538" cy="3744366"/>
          </a:xfrm>
        </p:spPr>
        <p:txBody>
          <a:bodyPr>
            <a:normAutofit lnSpcReduction="10000"/>
          </a:bodyPr>
          <a:lstStyle/>
          <a:p>
            <a:pPr lvl="1">
              <a:defRPr/>
            </a:pPr>
            <a:r>
              <a:rPr lang="nl-NL" sz="2000" dirty="0"/>
              <a:t>W</a:t>
            </a:r>
            <a:r>
              <a:rPr lang="nl-NL" sz="2000" dirty="0"/>
              <a:t>ijkteam</a:t>
            </a:r>
          </a:p>
          <a:p>
            <a:pPr lvl="1">
              <a:defRPr/>
            </a:pPr>
            <a:r>
              <a:rPr lang="nl-NL" sz="2000" dirty="0"/>
              <a:t>Sociaal wijkteam</a:t>
            </a:r>
          </a:p>
          <a:p>
            <a:pPr lvl="1">
              <a:defRPr/>
            </a:pPr>
            <a:r>
              <a:rPr lang="nl-NL" sz="2000" dirty="0"/>
              <a:t>Kernteam</a:t>
            </a:r>
          </a:p>
          <a:p>
            <a:pPr lvl="1">
              <a:defRPr/>
            </a:pPr>
            <a:r>
              <a:rPr lang="nl-NL" sz="2000" dirty="0"/>
              <a:t>Team preventie</a:t>
            </a:r>
          </a:p>
          <a:p>
            <a:pPr lvl="1">
              <a:defRPr/>
            </a:pPr>
            <a:r>
              <a:rPr lang="nl-NL" sz="2000" dirty="0"/>
              <a:t>Team van consulenten</a:t>
            </a:r>
          </a:p>
          <a:p>
            <a:pPr lvl="1">
              <a:defRPr/>
            </a:pPr>
            <a:r>
              <a:rPr lang="nl-NL" sz="2000" dirty="0"/>
              <a:t>Gebiedsteam</a:t>
            </a:r>
          </a:p>
          <a:p>
            <a:pPr lvl="1">
              <a:defRPr/>
            </a:pPr>
            <a:r>
              <a:rPr lang="nl-NL" sz="2000" dirty="0"/>
              <a:t>CJG/CWO</a:t>
            </a:r>
          </a:p>
          <a:p>
            <a:pPr lvl="1">
              <a:defRPr/>
            </a:pPr>
            <a:r>
              <a:rPr lang="nl-NL" sz="2000" dirty="0" err="1"/>
              <a:t>VraagWijzer</a:t>
            </a:r>
            <a:endParaRPr lang="nl-NL" sz="2000" dirty="0"/>
          </a:p>
          <a:p>
            <a:pPr lvl="1">
              <a:defRPr/>
            </a:pPr>
            <a:r>
              <a:rPr lang="nl-NL" sz="2000" dirty="0"/>
              <a:t>Sterk in de buurt</a:t>
            </a:r>
          </a:p>
          <a:p>
            <a:pPr lvl="1">
              <a:defRPr/>
            </a:pPr>
            <a:r>
              <a:rPr lang="nl-NL" sz="2000" dirty="0"/>
              <a:t>Team Goed voor Elkaar</a:t>
            </a:r>
          </a:p>
          <a:p>
            <a:pPr lvl="1">
              <a:defRPr/>
            </a:pPr>
            <a:endParaRPr lang="nl-NL" sz="2000" dirty="0"/>
          </a:p>
          <a:p>
            <a:pPr lvl="1">
              <a:defRPr/>
            </a:pPr>
            <a:endParaRPr lang="nl-NL" sz="2000" dirty="0"/>
          </a:p>
          <a:p>
            <a:pPr lvl="1">
              <a:defRPr/>
            </a:pPr>
            <a:endParaRPr lang="nl-NL" sz="2000" dirty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07499" y="2132856"/>
            <a:ext cx="3921125" cy="3744366"/>
          </a:xfrm>
        </p:spPr>
        <p:txBody>
          <a:bodyPr>
            <a:normAutofit lnSpcReduction="10000"/>
          </a:bodyPr>
          <a:lstStyle/>
          <a:p>
            <a:r>
              <a:rPr lang="nl-NL" sz="2000" dirty="0" err="1"/>
              <a:t>Wmo</a:t>
            </a:r>
            <a:r>
              <a:rPr lang="nl-NL" sz="2000" dirty="0"/>
              <a:t>-loket</a:t>
            </a:r>
          </a:p>
          <a:p>
            <a:r>
              <a:rPr lang="nl-NL" sz="2000" dirty="0"/>
              <a:t>Loket WWZ</a:t>
            </a:r>
          </a:p>
          <a:p>
            <a:r>
              <a:rPr lang="nl-NL" sz="2000" dirty="0"/>
              <a:t>Zorgloket</a:t>
            </a:r>
          </a:p>
          <a:p>
            <a:r>
              <a:rPr lang="nl-NL" sz="2000" dirty="0"/>
              <a:t>Gemeentewinkel</a:t>
            </a:r>
          </a:p>
          <a:p>
            <a:r>
              <a:rPr lang="nl-NL" sz="2000" dirty="0"/>
              <a:t>Sociaal meldpunt</a:t>
            </a:r>
          </a:p>
          <a:p>
            <a:r>
              <a:rPr lang="nl-NL" sz="2000" dirty="0"/>
              <a:t>Goed voor elkaar team</a:t>
            </a:r>
          </a:p>
          <a:p>
            <a:r>
              <a:rPr lang="nl-NL" sz="2000" dirty="0"/>
              <a:t>Kernpunt</a:t>
            </a:r>
          </a:p>
          <a:p>
            <a:r>
              <a:rPr lang="nl-NL" sz="2000" dirty="0"/>
              <a:t>Basisteam</a:t>
            </a:r>
          </a:p>
          <a:p>
            <a:r>
              <a:rPr lang="nl-NL" sz="2000" dirty="0" err="1"/>
              <a:t>Voormekaarteam</a:t>
            </a:r>
            <a:endParaRPr lang="nl-NL" sz="2000" dirty="0"/>
          </a:p>
          <a:p>
            <a:r>
              <a:rPr lang="nl-NL" sz="2000" dirty="0"/>
              <a:t>…</a:t>
            </a:r>
            <a:endParaRPr lang="nl-NL" sz="20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513" y="1052737"/>
            <a:ext cx="2101358" cy="136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2206625" y="908720"/>
            <a:ext cx="7848600" cy="719138"/>
          </a:xfrm>
        </p:spPr>
        <p:txBody>
          <a:bodyPr/>
          <a:lstStyle/>
          <a:p>
            <a:r>
              <a:rPr lang="nl-NL" sz="3600" dirty="0"/>
              <a:t>Landelijk onderzoek naar wijkteams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135561" y="2276872"/>
            <a:ext cx="7993063" cy="3960440"/>
          </a:xfrm>
        </p:spPr>
        <p:txBody>
          <a:bodyPr>
            <a:normAutofit fontScale="92500" lnSpcReduction="10000"/>
          </a:bodyPr>
          <a:lstStyle/>
          <a:p>
            <a:r>
              <a:rPr lang="nl-NL" sz="1800" dirty="0"/>
              <a:t>In 75% van gemeenten kunnen inwoners zichzelf aanmelden</a:t>
            </a:r>
          </a:p>
          <a:p>
            <a:r>
              <a:rPr lang="nl-NL" sz="1800" dirty="0"/>
              <a:t>MEE participeert in 85% van de wijkteams</a:t>
            </a:r>
          </a:p>
          <a:p>
            <a:r>
              <a:rPr lang="nl-NL" sz="1800" dirty="0"/>
              <a:t>In 50% van wijkteams neemt wijkverpleegkundige deel</a:t>
            </a:r>
          </a:p>
          <a:p>
            <a:r>
              <a:rPr lang="nl-NL" sz="1800" dirty="0"/>
              <a:t>Ongeveer 65% van wijkteams zegt </a:t>
            </a:r>
            <a:r>
              <a:rPr lang="nl-NL" sz="1800" dirty="0" err="1"/>
              <a:t>outreachend</a:t>
            </a:r>
            <a:r>
              <a:rPr lang="nl-NL" sz="1800" dirty="0"/>
              <a:t> te werken</a:t>
            </a:r>
          </a:p>
          <a:p>
            <a:r>
              <a:rPr lang="nl-NL" sz="1800" dirty="0"/>
              <a:t>In praktijk blijkt dit flink tegen te vallen, was vooral voornemen</a:t>
            </a:r>
          </a:p>
          <a:p>
            <a:r>
              <a:rPr lang="nl-NL" sz="1800" dirty="0"/>
              <a:t>Participatie scoort laag als doelstelling van wijkteams</a:t>
            </a:r>
            <a:endParaRPr lang="nl-NL" sz="1800" dirty="0"/>
          </a:p>
          <a:p>
            <a:r>
              <a:rPr lang="nl-NL" sz="1800" dirty="0"/>
              <a:t>Wijkanalyses zijn in de helft van de gemeenten gemaakt</a:t>
            </a:r>
          </a:p>
          <a:p>
            <a:r>
              <a:rPr lang="nl-NL" sz="1800" dirty="0"/>
              <a:t>In 15% van wijkteams maken vrijwilligers deel uit van </a:t>
            </a:r>
            <a:r>
              <a:rPr lang="nl-NL" sz="1800" dirty="0"/>
              <a:t>team</a:t>
            </a:r>
          </a:p>
          <a:p>
            <a:r>
              <a:rPr lang="nl-NL" sz="1800" dirty="0"/>
              <a:t>Teams richten zich niet of nauwelijks op betrekken/versterken van wijk</a:t>
            </a:r>
          </a:p>
          <a:p>
            <a:r>
              <a:rPr lang="nl-NL" sz="1800" dirty="0"/>
              <a:t>Teams vervallen nog wel eens in oude werkwijzen: “zorgen voor”</a:t>
            </a:r>
          </a:p>
          <a:p>
            <a:r>
              <a:rPr lang="nl-NL" sz="1800" dirty="0"/>
              <a:t>En I&amp;O research onlangs: wijkteams voor zorg nog onbekend en onbemind bij inwoners</a:t>
            </a:r>
            <a:endParaRPr lang="nl-NL" sz="18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1628801"/>
            <a:ext cx="1068512" cy="1675829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1" y="3368516"/>
            <a:ext cx="1055141" cy="150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2206625" y="908720"/>
            <a:ext cx="7848600" cy="719138"/>
          </a:xfrm>
        </p:spPr>
        <p:txBody>
          <a:bodyPr/>
          <a:lstStyle/>
          <a:p>
            <a:r>
              <a:rPr lang="nl-NL" sz="3600" dirty="0"/>
              <a:t>Verschillen en overeenkomsten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135561" y="2276873"/>
            <a:ext cx="7993063" cy="3455987"/>
          </a:xfrm>
        </p:spPr>
        <p:txBody>
          <a:bodyPr>
            <a:normAutofit lnSpcReduction="10000"/>
          </a:bodyPr>
          <a:lstStyle/>
          <a:p>
            <a:r>
              <a:rPr lang="nl-NL" sz="2000" dirty="0"/>
              <a:t>Breedte van vraagstukken: alleen </a:t>
            </a:r>
            <a:r>
              <a:rPr lang="nl-NL" sz="2000" dirty="0" err="1"/>
              <a:t>Wmo</a:t>
            </a:r>
            <a:r>
              <a:rPr lang="nl-NL" sz="2000" dirty="0"/>
              <a:t>, 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 </a:t>
            </a:r>
            <a:r>
              <a:rPr lang="nl-NL" sz="2000" dirty="0"/>
              <a:t>    of </a:t>
            </a:r>
            <a:r>
              <a:rPr lang="nl-NL" sz="2000" dirty="0"/>
              <a:t>ook over Jeugd, Participatie, </a:t>
            </a:r>
            <a:r>
              <a:rPr lang="nl-NL" sz="2000" dirty="0"/>
              <a:t>Schuldhulpverlening</a:t>
            </a:r>
            <a:endParaRPr lang="nl-NL" sz="2000" dirty="0"/>
          </a:p>
          <a:p>
            <a:r>
              <a:rPr lang="nl-NL" sz="2000" dirty="0"/>
              <a:t>Voor- </a:t>
            </a:r>
            <a:r>
              <a:rPr lang="nl-NL" sz="2000" dirty="0"/>
              <a:t>of achterliggend: </a:t>
            </a:r>
            <a:r>
              <a:rPr lang="nl-NL" sz="2000" dirty="0"/>
              <a:t>direct </a:t>
            </a:r>
            <a:r>
              <a:rPr lang="nl-NL" sz="2000" dirty="0"/>
              <a:t>contact met inwoners of </a:t>
            </a:r>
            <a:r>
              <a:rPr lang="nl-NL" sz="2000" dirty="0"/>
              <a:t>pas in beeld na doorverwijzen</a:t>
            </a:r>
            <a:endParaRPr lang="nl-NL" sz="2000" dirty="0"/>
          </a:p>
          <a:p>
            <a:r>
              <a:rPr lang="nl-NL" sz="2000" dirty="0"/>
              <a:t>Wel/geen </a:t>
            </a:r>
            <a:r>
              <a:rPr lang="nl-NL" sz="2000" dirty="0"/>
              <a:t>‘maatschappelijk werk’: verwijst </a:t>
            </a:r>
            <a:r>
              <a:rPr lang="nl-NL" sz="2000" dirty="0"/>
              <a:t>door </a:t>
            </a:r>
            <a:r>
              <a:rPr lang="nl-NL" sz="2000" dirty="0"/>
              <a:t>(toegangsteam) of </a:t>
            </a:r>
            <a:r>
              <a:rPr lang="nl-NL" sz="2000" dirty="0"/>
              <a:t>voert gesprekken </a:t>
            </a:r>
            <a:r>
              <a:rPr lang="nl-NL" sz="2000" dirty="0"/>
              <a:t>en </a:t>
            </a:r>
            <a:r>
              <a:rPr lang="nl-NL" sz="2000" dirty="0"/>
              <a:t>biedt eerste ondersteuning</a:t>
            </a:r>
            <a:endParaRPr lang="nl-NL" sz="2000" dirty="0"/>
          </a:p>
          <a:p>
            <a:r>
              <a:rPr lang="nl-NL" sz="2000" dirty="0"/>
              <a:t>Jong </a:t>
            </a:r>
            <a:r>
              <a:rPr lang="nl-NL" sz="2000" dirty="0"/>
              <a:t>en/of oud: </a:t>
            </a:r>
            <a:r>
              <a:rPr lang="nl-NL" sz="2000" dirty="0"/>
              <a:t>integraal </a:t>
            </a:r>
            <a:r>
              <a:rPr lang="nl-NL" sz="2000" dirty="0"/>
              <a:t>voor 0 – 100 of </a:t>
            </a:r>
            <a:r>
              <a:rPr lang="nl-NL" sz="2000" dirty="0"/>
              <a:t>segmentering naar leeftijd (basisteam/jeugdteam)</a:t>
            </a:r>
            <a:endParaRPr lang="nl-NL" sz="2000" dirty="0"/>
          </a:p>
          <a:p>
            <a:r>
              <a:rPr lang="nl-NL" sz="2000" dirty="0"/>
              <a:t>Gemeente </a:t>
            </a:r>
            <a:r>
              <a:rPr lang="nl-NL" sz="2000" dirty="0"/>
              <a:t>en/of partners: </a:t>
            </a:r>
            <a:r>
              <a:rPr lang="nl-NL" sz="2000" dirty="0"/>
              <a:t>team met/van gemeente en/of bemenst </a:t>
            </a:r>
            <a:r>
              <a:rPr lang="nl-NL" sz="2000" dirty="0"/>
              <a:t>door partners van </a:t>
            </a:r>
            <a:r>
              <a:rPr lang="nl-NL" sz="2000" dirty="0"/>
              <a:t>gemeente</a:t>
            </a:r>
            <a:endParaRPr lang="nl-NL" sz="20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599" y="1834874"/>
            <a:ext cx="2331922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2206625" y="908720"/>
            <a:ext cx="7848600" cy="719138"/>
          </a:xfrm>
        </p:spPr>
        <p:txBody>
          <a:bodyPr/>
          <a:lstStyle/>
          <a:p>
            <a:r>
              <a:rPr lang="nl-NL" sz="3600" dirty="0"/>
              <a:t>Wijkteams in soorten en maten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135561" y="2276873"/>
            <a:ext cx="7993063" cy="34559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000" dirty="0"/>
              <a:t>A.   Brede integrale teams (45%):</a:t>
            </a:r>
          </a:p>
          <a:p>
            <a:pPr lvl="1"/>
            <a:r>
              <a:rPr lang="nl-NL" sz="1600" dirty="0"/>
              <a:t>enkelvoudige en meervoudige problematiek</a:t>
            </a:r>
          </a:p>
          <a:p>
            <a:pPr lvl="1"/>
            <a:r>
              <a:rPr lang="nl-NL" sz="1600" dirty="0"/>
              <a:t>van eenvoudig tot specialistisch</a:t>
            </a:r>
          </a:p>
          <a:p>
            <a:pPr lvl="1"/>
            <a:r>
              <a:rPr lang="nl-NL" sz="1600" dirty="0"/>
              <a:t>van 0 – 100 jaar</a:t>
            </a:r>
          </a:p>
          <a:p>
            <a:pPr lvl="1"/>
            <a:r>
              <a:rPr lang="nl-NL" sz="1600" dirty="0"/>
              <a:t>van </a:t>
            </a:r>
            <a:r>
              <a:rPr lang="nl-NL" sz="1600" dirty="0" err="1"/>
              <a:t>wmo</a:t>
            </a:r>
            <a:r>
              <a:rPr lang="nl-NL" sz="1600" dirty="0"/>
              <a:t>, jeugd en participatie tot werk, inkomen en schuldhulpverlening</a:t>
            </a:r>
          </a:p>
          <a:p>
            <a:pPr marL="0" indent="0">
              <a:buNone/>
            </a:pPr>
            <a:r>
              <a:rPr lang="nl-NL" sz="2000" dirty="0"/>
              <a:t>B.  Meerdere teams met afgebakende doelgroepen/domeinen (20%):</a:t>
            </a:r>
          </a:p>
          <a:p>
            <a:pPr lvl="1"/>
            <a:r>
              <a:rPr lang="nl-NL" sz="1600" dirty="0" err="1"/>
              <a:t>Wmo</a:t>
            </a:r>
            <a:r>
              <a:rPr lang="nl-NL" sz="1600" dirty="0"/>
              <a:t>-team, jeugdteam, team meervoudige problematiek, …</a:t>
            </a:r>
            <a:endParaRPr lang="nl-NL" sz="1600" dirty="0"/>
          </a:p>
          <a:p>
            <a:pPr marL="0" indent="0">
              <a:buNone/>
            </a:pPr>
            <a:r>
              <a:rPr lang="nl-NL" sz="2000" dirty="0"/>
              <a:t>C.  Generalistisch wijkteam met daarachter specifieke teams (10%):</a:t>
            </a:r>
          </a:p>
          <a:p>
            <a:pPr lvl="1"/>
            <a:r>
              <a:rPr lang="nl-NL" sz="1600" dirty="0"/>
              <a:t>basisteam en teams voor doelgroepen, voor problematiek</a:t>
            </a:r>
          </a:p>
          <a:p>
            <a:pPr marL="0" indent="0">
              <a:buNone/>
            </a:pPr>
            <a:r>
              <a:rPr lang="nl-NL" sz="2000" dirty="0"/>
              <a:t>D.  Breed integraal team voor complexe meervoudige vragen (20%)</a:t>
            </a:r>
          </a:p>
          <a:p>
            <a:pPr lvl="1"/>
            <a:r>
              <a:rPr lang="nl-NL" sz="1600" dirty="0"/>
              <a:t>toegang via andere organisaties</a:t>
            </a:r>
            <a:endParaRPr lang="nl-NL" sz="1600" dirty="0"/>
          </a:p>
          <a:p>
            <a:pPr marL="57150" indent="0">
              <a:buNone/>
            </a:pPr>
            <a:endParaRPr lang="nl-NL" sz="2000" dirty="0"/>
          </a:p>
          <a:p>
            <a:pPr marL="57150" indent="0">
              <a:buNone/>
            </a:pPr>
            <a:r>
              <a:rPr lang="nl-NL" sz="1100" dirty="0"/>
              <a:t>Uit: Sociale (wijk)teams in vogelvlucht, VNG, najaar 2014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5761" y="2276872"/>
            <a:ext cx="2569464" cy="101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4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2206625" y="908720"/>
            <a:ext cx="7993063" cy="719138"/>
          </a:xfrm>
        </p:spPr>
        <p:txBody>
          <a:bodyPr/>
          <a:lstStyle/>
          <a:p>
            <a:r>
              <a:rPr lang="nl-NL" sz="3600" dirty="0"/>
              <a:t>En in verschillende ontwikkelingsfasen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2135561" y="2276873"/>
            <a:ext cx="7993063" cy="3455987"/>
          </a:xfrm>
        </p:spPr>
        <p:txBody>
          <a:bodyPr>
            <a:normAutofit lnSpcReduction="10000"/>
          </a:bodyPr>
          <a:lstStyle/>
          <a:p>
            <a:r>
              <a:rPr lang="nl-NL" sz="2000" dirty="0"/>
              <a:t>In zichzelf gekeerd of met de luiken open</a:t>
            </a:r>
          </a:p>
          <a:p>
            <a:pPr lvl="1"/>
            <a:r>
              <a:rPr lang="nl-NL" sz="1600" dirty="0"/>
              <a:t>Is het wijkteam nog bezig om elkaar en het werk</a:t>
            </a:r>
          </a:p>
          <a:p>
            <a:pPr marL="457200" lvl="1" indent="0">
              <a:buNone/>
            </a:pPr>
            <a:r>
              <a:rPr lang="nl-NL" sz="1600" dirty="0"/>
              <a:t>     te leren kennen of zijn de teamleden al goed op elkaar</a:t>
            </a:r>
          </a:p>
          <a:p>
            <a:pPr marL="457200" lvl="1" indent="0">
              <a:buNone/>
            </a:pPr>
            <a:r>
              <a:rPr lang="nl-NL" sz="1600" dirty="0"/>
              <a:t> </a:t>
            </a:r>
            <a:r>
              <a:rPr lang="nl-NL" sz="1600" dirty="0"/>
              <a:t>    ingespeeld en zijn er al ruimschoots externe contacten</a:t>
            </a:r>
          </a:p>
          <a:p>
            <a:pPr lvl="1"/>
            <a:endParaRPr lang="nl-NL" sz="1600" dirty="0"/>
          </a:p>
          <a:p>
            <a:r>
              <a:rPr lang="nl-NL" sz="2000" dirty="0"/>
              <a:t>Basis op orde of moet stof nog neerdalen</a:t>
            </a:r>
          </a:p>
          <a:p>
            <a:pPr lvl="1"/>
            <a:r>
              <a:rPr lang="nl-NL" sz="1600" dirty="0"/>
              <a:t>Moet er nog veel georganiseerd worden, zoals werkprocessen, werkwijze, ICT, administratie, kennis, opleiding en training of loopt het al gesmeerd</a:t>
            </a:r>
          </a:p>
          <a:p>
            <a:endParaRPr lang="nl-NL" sz="2000" dirty="0"/>
          </a:p>
          <a:p>
            <a:r>
              <a:rPr lang="nl-NL" sz="2000" dirty="0"/>
              <a:t>Houden ze inwoners bij zich of verwijzen ze makkelijk door</a:t>
            </a:r>
          </a:p>
          <a:p>
            <a:pPr lvl="1"/>
            <a:r>
              <a:rPr lang="nl-NL" sz="1600" dirty="0"/>
              <a:t>Houdt het wijkteam inwoners (te) lang bij zich (bijv. om zich te bewijzen) of verwijzen ze makkelijk(er) door</a:t>
            </a:r>
          </a:p>
          <a:p>
            <a:endParaRPr lang="nl-NL" sz="16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9" y="2060849"/>
            <a:ext cx="2079501" cy="141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Breedbeeld</PresentationFormat>
  <Paragraphs>70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Bijeenkomst Transities  Wijkteams</vt:lpstr>
      <vt:lpstr>What’s in a name?</vt:lpstr>
      <vt:lpstr>Landelijk onderzoek naar wijkteams</vt:lpstr>
      <vt:lpstr>Verschillen en overeenkomsten</vt:lpstr>
      <vt:lpstr>Wijkteams in soorten en maten</vt:lpstr>
      <vt:lpstr>En in verschillende ontwikkelingsfasen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Bijeenkomst Transities  Wijkteams</dc:title>
  <dc:creator>Mark Waaijenberg</dc:creator>
  <cp:lastModifiedBy>Mark Waaijenberg</cp:lastModifiedBy>
  <cp:revision>1</cp:revision>
  <dcterms:created xsi:type="dcterms:W3CDTF">2015-10-07T08:42:15Z</dcterms:created>
  <dcterms:modified xsi:type="dcterms:W3CDTF">2015-10-07T08:42:45Z</dcterms:modified>
</cp:coreProperties>
</file>